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2" r:id="rId2"/>
    <p:sldId id="259" r:id="rId3"/>
    <p:sldId id="303" r:id="rId4"/>
    <p:sldId id="308" r:id="rId5"/>
    <p:sldId id="305" r:id="rId6"/>
    <p:sldId id="289" r:id="rId7"/>
    <p:sldId id="311" r:id="rId8"/>
    <p:sldId id="312" r:id="rId9"/>
    <p:sldId id="319" r:id="rId10"/>
    <p:sldId id="318" r:id="rId11"/>
    <p:sldId id="320" r:id="rId12"/>
    <p:sldId id="306" r:id="rId13"/>
    <p:sldId id="310" r:id="rId14"/>
    <p:sldId id="288" r:id="rId15"/>
    <p:sldId id="307" r:id="rId16"/>
    <p:sldId id="314" r:id="rId17"/>
    <p:sldId id="309" r:id="rId18"/>
    <p:sldId id="316" r:id="rId19"/>
    <p:sldId id="315" r:id="rId20"/>
    <p:sldId id="317" r:id="rId2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0551" autoAdjust="0"/>
  </p:normalViewPr>
  <p:slideViewPr>
    <p:cSldViewPr snapToGrid="0" snapToObjects="1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3" name="圖片 2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54B6CDCA-8217-4ED6-B9C8-B4B24542259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A4078F-172A-4D3C-A18F-811D5642D11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2020/7/6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2F55C51-8B61-47C1-B83D-7C8F6F8E6545}" type="datetime1">
              <a:rPr lang="zh-TW" altLang="en-US" smtClean="0"/>
              <a:pPr/>
              <a:t>2020/7/6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0D6C94-E2A7-4295-AFA4-279D9CEB31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0BBA5EC-7C5B-4065-A2F1-DE4D4452C453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791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13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69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635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1768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4145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104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736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426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68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022088-C7AA-4E97-9B51-B1F4166D02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93993B7-D25F-41D6-A296-B7BE8502BF41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074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022088-C7AA-4E97-9B51-B1F4166D02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93993B7-D25F-41D6-A296-B7BE8502BF41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779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36970D-B0CB-4E65-A87D-7167380A0D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1D19C72-7A84-47F2-8A10-76D73610B774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91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277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976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noProof="0"/>
              <a:t>職稱</a:t>
            </a:r>
          </a:p>
        </p:txBody>
      </p:sp>
      <p:sp>
        <p:nvSpPr>
          <p:cNvPr id="11" name="圖片預留位置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11" name="內容預留位置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0" name="文字預留位置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內容版面配置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75E48EB-32FE-4CFF-902B-390EAE727CC5}" type="datetime1">
              <a:rPr lang="zh-TW" altLang="en-US" smtClean="0"/>
              <a:t>2020/7/6</a:t>
            </a:fld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圖片預留位置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z="6000" dirty="0"/>
              <a:t>失業率伴隨身邊</a:t>
            </a:r>
            <a:endParaRPr lang="zh-tw" sz="6000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過不久 </a:t>
            </a:r>
            <a:r>
              <a:rPr lang="en-US" altLang="zh-TW" dirty="0"/>
              <a:t>‧</a:t>
            </a:r>
            <a:r>
              <a:rPr lang="zh-TW" altLang="en-US" dirty="0"/>
              <a:t> 會就業</a:t>
            </a:r>
            <a:endParaRPr lang="zh-tw" dirty="0"/>
          </a:p>
        </p:txBody>
      </p:sp>
      <p:pic>
        <p:nvPicPr>
          <p:cNvPr id="5" name="圖片版面配置區 4" descr="站在街上的女人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文字版面配置區 11">
            <a:extLst>
              <a:ext uri="{FF2B5EF4-FFF2-40B4-BE49-F238E27FC236}">
                <a16:creationId xmlns:a16="http://schemas.microsoft.com/office/drawing/2014/main" id="{2E13D206-659A-4B1A-91CC-4A08B8276926}"/>
              </a:ext>
            </a:extLst>
          </p:cNvPr>
          <p:cNvSpPr txBox="1">
            <a:spLocks/>
          </p:cNvSpPr>
          <p:nvPr/>
        </p:nvSpPr>
        <p:spPr>
          <a:xfrm>
            <a:off x="98337" y="6098127"/>
            <a:ext cx="5651294" cy="60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2400" b="0" kern="120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10910_01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忠孝</a:t>
            </a:r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-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程式設計工程師專班</a:t>
            </a:r>
            <a:b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</a:br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24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號</a:t>
            </a:r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-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蔡文智</a:t>
            </a:r>
            <a:endParaRPr lang="zh-tw"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DE4212-72B5-4FD7-AEFC-ED5987D7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4121" y="1660198"/>
            <a:ext cx="8015021" cy="4843827"/>
          </a:xfrm>
          <a:prstGeom prst="rect">
            <a:avLst/>
          </a:prstGeom>
          <a:noFill/>
        </p:spPr>
      </p:pic>
      <p:sp>
        <p:nvSpPr>
          <p:cNvPr id="7" name="標題 10">
            <a:extLst>
              <a:ext uri="{FF2B5EF4-FFF2-40B4-BE49-F238E27FC236}">
                <a16:creationId xmlns:a16="http://schemas.microsoft.com/office/drawing/2014/main" id="{43B3700C-657F-45FE-A3DF-CA7FAB53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</a:t>
            </a:r>
            <a:r>
              <a:rPr lang="zh-TW" altLang="en-US" dirty="0"/>
              <a:t> 近</a:t>
            </a:r>
            <a:r>
              <a:rPr lang="en-US" altLang="zh-TW" dirty="0"/>
              <a:t>20</a:t>
            </a:r>
            <a:r>
              <a:rPr lang="zh-TW" altLang="en-US" dirty="0"/>
              <a:t>年 失業率</a:t>
            </a:r>
            <a:r>
              <a:rPr lang="en-US" altLang="zh-TW" dirty="0"/>
              <a:t>-</a:t>
            </a:r>
            <a:r>
              <a:rPr lang="zh-TW" altLang="en-US" dirty="0"/>
              <a:t>年齡別 </a:t>
            </a:r>
            <a:r>
              <a:rPr lang="en-US" altLang="zh-TW" dirty="0"/>
              <a:t>(</a:t>
            </a:r>
            <a:r>
              <a:rPr lang="zh-TW" altLang="en-US" dirty="0"/>
              <a:t>相對關係比</a:t>
            </a:r>
            <a:r>
              <a:rPr lang="en-US" altLang="zh-TW" dirty="0"/>
              <a:t>)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1689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DE4212-72B5-4FD7-AEFC-ED5987D7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4121" y="1666505"/>
            <a:ext cx="8015021" cy="4831213"/>
          </a:xfrm>
          <a:prstGeom prst="rect">
            <a:avLst/>
          </a:prstGeom>
          <a:noFill/>
        </p:spPr>
      </p:pic>
      <p:sp>
        <p:nvSpPr>
          <p:cNvPr id="7" name="標題 10">
            <a:extLst>
              <a:ext uri="{FF2B5EF4-FFF2-40B4-BE49-F238E27FC236}">
                <a16:creationId xmlns:a16="http://schemas.microsoft.com/office/drawing/2014/main" id="{BEF511B3-ACCC-4E7C-8F4C-1BD6D5F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         </a:t>
            </a:r>
            <a:r>
              <a:rPr lang="zh-TW" altLang="en-US" dirty="0"/>
              <a:t>近</a:t>
            </a:r>
            <a:r>
              <a:rPr lang="en-US" altLang="zh-TW" dirty="0"/>
              <a:t>40-20</a:t>
            </a:r>
            <a:r>
              <a:rPr lang="zh-TW" altLang="en-US" dirty="0"/>
              <a:t>年 失業率</a:t>
            </a:r>
            <a:r>
              <a:rPr lang="en-US" altLang="zh-TW" dirty="0"/>
              <a:t>-</a:t>
            </a:r>
            <a:r>
              <a:rPr lang="zh-TW" altLang="en-US" dirty="0"/>
              <a:t>年齡別 </a:t>
            </a:r>
            <a:r>
              <a:rPr lang="en-US" altLang="zh-TW" dirty="0"/>
              <a:t>(</a:t>
            </a:r>
            <a:r>
              <a:rPr lang="zh-TW" altLang="en-US" dirty="0"/>
              <a:t>相對關係比</a:t>
            </a:r>
            <a:r>
              <a:rPr lang="en-US" altLang="zh-TW" dirty="0"/>
              <a:t>)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53831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	       (1980-1990) 	    </a:t>
            </a:r>
            <a:r>
              <a:rPr lang="ja-JP" altLang="en-US" dirty="0"/>
              <a:t>　</a:t>
            </a:r>
            <a:r>
              <a:rPr lang="zh-TW" altLang="en-US" dirty="0"/>
              <a:t>縣市別</a:t>
            </a:r>
            <a:r>
              <a:rPr lang="en-US" altLang="zh-TW" dirty="0"/>
              <a:t>		  </a:t>
            </a:r>
            <a:r>
              <a:rPr lang="zh-TW" altLang="en-US" dirty="0"/>
              <a:t> </a:t>
            </a:r>
            <a:r>
              <a:rPr lang="ja-JP" altLang="en-US" dirty="0"/>
              <a:t>　</a:t>
            </a:r>
            <a:r>
              <a:rPr lang="en-US" altLang="zh-TW" dirty="0"/>
              <a:t>(1990-2000)</a:t>
            </a:r>
            <a:endParaRPr lang="en-US" altLang="ja-JP" dirty="0"/>
          </a:p>
        </p:txBody>
      </p:sp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E52ECB16-EB04-474D-BEAD-05BFC96E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3" y="1902339"/>
            <a:ext cx="5757672" cy="4282440"/>
          </a:xfrm>
          <a:prstGeom prst="rect">
            <a:avLst/>
          </a:prstGeom>
        </p:spPr>
      </p:pic>
      <p:pic>
        <p:nvPicPr>
          <p:cNvPr id="22" name="圖片 21" descr="一張含有 螢幕擷取畫面 的圖片&#10;&#10;自動產生的描述">
            <a:extLst>
              <a:ext uri="{FF2B5EF4-FFF2-40B4-BE49-F238E27FC236}">
                <a16:creationId xmlns:a16="http://schemas.microsoft.com/office/drawing/2014/main" id="{F0E592EC-1F29-43B8-BDC3-A7ED3431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77" y="1902339"/>
            <a:ext cx="5757672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	       (2000-2010) 	    </a:t>
            </a:r>
            <a:r>
              <a:rPr lang="ja-JP" altLang="en-US" dirty="0"/>
              <a:t>　</a:t>
            </a:r>
            <a:r>
              <a:rPr lang="zh-TW" altLang="en-US" dirty="0"/>
              <a:t>縣市別</a:t>
            </a:r>
            <a:r>
              <a:rPr lang="en-US" altLang="zh-TW" dirty="0"/>
              <a:t>		  </a:t>
            </a:r>
            <a:r>
              <a:rPr lang="ja-JP" altLang="en-US" dirty="0"/>
              <a:t>　</a:t>
            </a:r>
            <a:r>
              <a:rPr lang="zh-TW" altLang="en-US" dirty="0"/>
              <a:t> </a:t>
            </a:r>
            <a:r>
              <a:rPr lang="en-US" altLang="zh-TW" dirty="0"/>
              <a:t>(2010-2020)</a:t>
            </a:r>
            <a:endParaRPr lang="en-US" altLang="ja-JP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52ECB16-EB04-474D-BEAD-05BFC96E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313" y="1902339"/>
            <a:ext cx="5757672" cy="42824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0E592EC-1F29-43B8-BDC3-A7ED3431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85777" y="1902339"/>
            <a:ext cx="5757672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8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91</a:t>
            </a:r>
            <a:r>
              <a:rPr lang="zh-TW" altLang="en-US" dirty="0"/>
              <a:t>年 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網路泡沫化</a:t>
            </a:r>
            <a:endParaRPr lang="zh-tw" dirty="0">
              <a:solidFill>
                <a:srgbClr val="FF33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741F3E-A051-4563-B668-F71824CED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9082" y="1439135"/>
            <a:ext cx="9245100" cy="52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97</a:t>
            </a:r>
            <a:r>
              <a:rPr lang="zh-TW" altLang="en-US" dirty="0"/>
              <a:t>年、</a:t>
            </a:r>
            <a:r>
              <a:rPr lang="en-US" altLang="zh-TW" dirty="0"/>
              <a:t>98</a:t>
            </a:r>
            <a:r>
              <a:rPr lang="zh-TW" altLang="en-US" dirty="0"/>
              <a:t>年 </a:t>
            </a:r>
            <a:r>
              <a:rPr lang="zh-TW" altLang="en-US" dirty="0">
                <a:solidFill>
                  <a:srgbClr val="FF0000"/>
                </a:solidFill>
              </a:rPr>
              <a:t>國際金融海嘯</a:t>
            </a:r>
            <a:endParaRPr lang="zh-tw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1A6A0B-E8AC-42C6-89EA-5AA1F683F8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9083" y="1439135"/>
            <a:ext cx="9245098" cy="52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2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				</a:t>
            </a:r>
            <a:r>
              <a:rPr lang="zh-TW" altLang="en-US" dirty="0"/>
              <a:t>           </a:t>
            </a:r>
            <a:r>
              <a:rPr lang="en-US" altLang="zh-TW" dirty="0"/>
              <a:t>(</a:t>
            </a:r>
            <a:r>
              <a:rPr lang="zh-TW" altLang="en-US" dirty="0"/>
              <a:t>近</a:t>
            </a:r>
            <a:r>
              <a:rPr lang="en-US" altLang="zh-TW" dirty="0"/>
              <a:t>40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endParaRPr lang="zh-tw" dirty="0">
              <a:solidFill>
                <a:srgbClr val="FF33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AB624D-D5AE-44C0-B079-1ADFEC2A5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01959" y="1439135"/>
            <a:ext cx="8979345" cy="52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0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總結</a:t>
            </a:r>
            <a:endParaRPr lang="en-US" altLang="ja-JP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兩性失業率逐年縮小</a:t>
            </a:r>
            <a:endParaRPr lang="en-US" altLang="ja-JP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r>
              <a:rPr lang="zh-TW" altLang="en-US" dirty="0"/>
              <a:t>女性人力資源具開發空間</a:t>
            </a:r>
            <a:endParaRPr lang="en-US" altLang="zh-TW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dirty="0"/>
              <a:t>91</a:t>
            </a:r>
            <a:r>
              <a:rPr lang="zh-TW" altLang="en-US" dirty="0"/>
              <a:t>年受網路泡沫化影響，兩性失業率差距擴大至 </a:t>
            </a:r>
            <a:r>
              <a:rPr lang="en-US" altLang="zh-TW" dirty="0"/>
              <a:t>1.81 %</a:t>
            </a:r>
            <a:r>
              <a:rPr lang="zh-TW" altLang="en-US" dirty="0"/>
              <a:t>，之後差距逐漸縮小</a:t>
            </a:r>
            <a:endParaRPr lang="en-US" altLang="zh-TW" dirty="0"/>
          </a:p>
          <a:p>
            <a:pPr rtl="0"/>
            <a:r>
              <a:rPr lang="en-US" altLang="zh-TW" dirty="0"/>
              <a:t>97</a:t>
            </a:r>
            <a:r>
              <a:rPr lang="zh-TW" altLang="en-US" dirty="0"/>
              <a:t>、</a:t>
            </a:r>
            <a:r>
              <a:rPr lang="en-US" altLang="zh-TW" dirty="0"/>
              <a:t>98</a:t>
            </a:r>
            <a:r>
              <a:rPr lang="zh-TW" altLang="en-US" dirty="0"/>
              <a:t>年國際金融海嘯兩性失業率差距再次擴大，其後隨景氣逐步回穩，差距縮小</a:t>
            </a:r>
            <a:endParaRPr lang="en-US" altLang="zh-TW" dirty="0"/>
          </a:p>
          <a:p>
            <a:r>
              <a:rPr lang="zh-TW" altLang="en-US" dirty="0"/>
              <a:t>長期而言，兩性勞動力參與率差距呈現縮小</a:t>
            </a:r>
            <a:endParaRPr lang="en-US" altLang="zh-TW" dirty="0"/>
          </a:p>
          <a:p>
            <a:pPr rtl="0"/>
            <a:endParaRPr lang="en-US" altLang="ja-JP" dirty="0"/>
          </a:p>
        </p:txBody>
      </p:sp>
      <p:sp>
        <p:nvSpPr>
          <p:cNvPr id="27" name="內容版面配置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年女性勞動力參與率，部分年齡層均呈上升</a:t>
            </a:r>
            <a:endParaRPr lang="zh-tw" altLang="zh-TW" dirty="0"/>
          </a:p>
          <a:p>
            <a:pPr rtl="0"/>
            <a:r>
              <a:rPr lang="zh-TW" altLang="en-US" dirty="0"/>
              <a:t>女性勞動力參與率持續上升，</a:t>
            </a:r>
            <a:r>
              <a:rPr lang="en-US" altLang="zh-TW" dirty="0"/>
              <a:t>101</a:t>
            </a:r>
            <a:r>
              <a:rPr lang="zh-TW" altLang="en-US" dirty="0"/>
              <a:t>年首次突破</a:t>
            </a:r>
            <a:r>
              <a:rPr lang="en-US" altLang="zh-TW" dirty="0"/>
              <a:t>50%</a:t>
            </a:r>
            <a:r>
              <a:rPr lang="zh-TW" altLang="en-US" dirty="0"/>
              <a:t>，</a:t>
            </a:r>
            <a:r>
              <a:rPr lang="en-US" altLang="zh-TW" dirty="0"/>
              <a:t>108</a:t>
            </a:r>
            <a:r>
              <a:rPr lang="zh-TW" altLang="en-US" dirty="0"/>
              <a:t>年續升至 </a:t>
            </a:r>
            <a:r>
              <a:rPr lang="en-US" altLang="zh-TW" dirty="0"/>
              <a:t>51.39%</a:t>
            </a:r>
            <a:r>
              <a:rPr lang="zh-TW" altLang="en-US" dirty="0"/>
              <a:t>。</a:t>
            </a:r>
            <a:endParaRPr lang="zh-tw" dirty="0"/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040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389137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遇到的問題</a:t>
            </a:r>
            <a:endParaRPr lang="zh-tw" dirty="0"/>
          </a:p>
        </p:txBody>
      </p:sp>
      <p:pic>
        <p:nvPicPr>
          <p:cNvPr id="5" name="圖片版面配置區 4" descr="專注的小學生在教室桌上書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543" r="8597" b="-2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dirty="0"/>
              <a:t>輸出帶有日期的圖表，年份也要改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此動作需不斷修改名稱，操作過於繁瑣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想賦予變數將檔名、小標或其它名稱一併做修改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起初將該變數加入檔案路徑後，會出現錯誤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1C56E52-BBF9-4FE2-9B6A-25B9A548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930" y="4986355"/>
            <a:ext cx="10161905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389138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解決的問題</a:t>
            </a:r>
            <a:endParaRPr lang="zh-tw" dirty="0"/>
          </a:p>
        </p:txBody>
      </p:sp>
      <p:pic>
        <p:nvPicPr>
          <p:cNvPr id="5" name="圖片版面配置區 4" descr="雨中快樂的女人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2330" r="22810" b="-2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69412" y="3096883"/>
            <a:ext cx="5379663" cy="364897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dirty="0"/>
              <a:t>儲存路徑 加入 </a:t>
            </a:r>
            <a:r>
              <a:rPr lang="en-US" altLang="zh-TW" dirty="0"/>
              <a:t>f{</a:t>
            </a:r>
            <a:r>
              <a:rPr lang="zh-TW" altLang="en-US" dirty="0"/>
              <a:t>變數</a:t>
            </a:r>
            <a:r>
              <a:rPr lang="en-US" altLang="zh-TW" dirty="0"/>
              <a:t>}</a:t>
            </a:r>
            <a:r>
              <a:rPr lang="zh-TW" altLang="en-US" dirty="0"/>
              <a:t> 格式化字符串的方式</a:t>
            </a:r>
            <a:br>
              <a:rPr lang="en-US" altLang="zh-TW" dirty="0"/>
            </a:br>
            <a:r>
              <a:rPr lang="en-US" altLang="zh-TW" dirty="0"/>
              <a:t>Python 3.6</a:t>
            </a:r>
            <a:r>
              <a:rPr lang="zh-TW" altLang="en-US" dirty="0"/>
              <a:t>新增的</a:t>
            </a:r>
            <a:r>
              <a:rPr lang="en-US" altLang="zh-TW" dirty="0"/>
              <a:t>f-strings</a:t>
            </a:r>
            <a:r>
              <a:rPr lang="zh-TW" altLang="en-US" dirty="0"/>
              <a:t>，特性叫做字面量格式化字符串，</a:t>
            </a:r>
            <a:r>
              <a:rPr lang="en-US" altLang="zh-TW" dirty="0"/>
              <a:t>f </a:t>
            </a:r>
            <a:r>
              <a:rPr lang="zh-TW" altLang="en-US" dirty="0"/>
              <a:t>字符串是開頭用 </a:t>
            </a:r>
            <a:r>
              <a:rPr lang="en-US" altLang="zh-TW" dirty="0"/>
              <a:t>f </a:t>
            </a:r>
            <a:r>
              <a:rPr lang="zh-TW" altLang="en-US" dirty="0"/>
              <a:t>將文字串起來，</a:t>
            </a:r>
            <a:r>
              <a:rPr lang="en-US" altLang="zh-TW" dirty="0"/>
              <a:t>Python</a:t>
            </a:r>
            <a:r>
              <a:rPr lang="zh-TW" altLang="en-US" dirty="0"/>
              <a:t>會計算其中用大括號包起來的表達式，並將計算後的值替換進去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FEA9F8-BC65-4B19-A433-0BCD96B0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16" y="1264837"/>
            <a:ext cx="7400000" cy="17714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9E356A-7466-42E4-8388-9265B567B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792" y="5012523"/>
            <a:ext cx="9485714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3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動機</a:t>
            </a:r>
            <a:endParaRPr lang="zh-tw" dirty="0"/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668219" y="1273864"/>
            <a:ext cx="4884535" cy="4911725"/>
          </a:xfrm>
        </p:spPr>
        <p:txBody>
          <a:bodyPr rtlCol="0"/>
          <a:lstStyle/>
          <a:p>
            <a:pPr rtl="0"/>
            <a:r>
              <a:rPr lang="zh-TW" altLang="en-US" sz="1800" b="0" i="0" dirty="0">
                <a:solidFill>
                  <a:srgbClr val="FFC000"/>
                </a:solidFill>
                <a:effectLst/>
                <a:latin typeface="Noto Sans TC"/>
              </a:rPr>
              <a:t>失業率，是項很重要的檢視施政指標：因影響人民總體收入與可支配的消費；對評估一個社會的穩定發展與否，有著重要的意義。</a:t>
            </a:r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endParaRPr lang="en-US" altLang="zh-TW" dirty="0">
              <a:solidFill>
                <a:srgbClr val="FFC000"/>
              </a:solidFill>
              <a:latin typeface="Noto Sans TC"/>
            </a:endParaRPr>
          </a:p>
          <a:p>
            <a:pPr rtl="0"/>
            <a:r>
              <a:rPr lang="zh-TW" altLang="en-US" sz="1800" dirty="0">
                <a:solidFill>
                  <a:srgbClr val="FFC000"/>
                </a:solidFill>
                <a:latin typeface="Noto Sans TC"/>
              </a:rPr>
              <a:t>肺炎影響的失業關係</a:t>
            </a:r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r>
              <a:rPr lang="zh-TW" altLang="en-US" sz="1800" dirty="0">
                <a:solidFill>
                  <a:srgbClr val="FFC000"/>
                </a:solidFill>
                <a:latin typeface="Noto Sans TC"/>
              </a:rPr>
              <a:t>男女生的失業情形，教育程度、各年齡別</a:t>
            </a:r>
            <a:endParaRPr lang="en-US" altLang="zh-TW" sz="1800" dirty="0">
              <a:solidFill>
                <a:srgbClr val="FFC000"/>
              </a:solidFill>
              <a:latin typeface="Noto Sans TC"/>
            </a:endParaRPr>
          </a:p>
        </p:txBody>
      </p:sp>
      <p:pic>
        <p:nvPicPr>
          <p:cNvPr id="5" name="圖片版面配置區 4" descr="站在人群前的男人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553517"/>
            <a:ext cx="5651293" cy="1086304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TW" sz="6800" dirty="0"/>
              <a:t>thanks</a:t>
            </a:r>
            <a:endParaRPr lang="en-US" altLang="ja-JP" sz="6800" dirty="0"/>
          </a:p>
        </p:txBody>
      </p:sp>
      <p:pic>
        <p:nvPicPr>
          <p:cNvPr id="17" name="圖片版面配置區 4" descr="裝著黑咖啡的白色杯子和淺碟">
            <a:extLst>
              <a:ext uri="{FF2B5EF4-FFF2-40B4-BE49-F238E27FC236}">
                <a16:creationId xmlns:a16="http://schemas.microsoft.com/office/drawing/2014/main" id="{7461ACE8-CD0A-482A-800D-BEFC8B7B0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09" r="20674" b="-1"/>
          <a:stretch/>
        </p:blipFill>
        <p:spPr>
          <a:xfrm>
            <a:off x="5923125" y="10"/>
            <a:ext cx="6268875" cy="685799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73810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資料來源</a:t>
            </a:r>
            <a:r>
              <a:rPr lang="en-US" altLang="zh-TW" dirty="0"/>
              <a:t>:</a:t>
            </a:r>
            <a:r>
              <a:rPr lang="zh-TW" altLang="en-US" dirty="0"/>
              <a:t> 中華民國統計網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endParaRPr lang="en-US" altLang="zh-TW" b="1" i="0" dirty="0">
              <a:solidFill>
                <a:srgbClr val="0071C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109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年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月就業人數近</a:t>
            </a: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11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50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萬人，失業人數接近</a:t>
            </a: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50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萬人，失業率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4.07%</a:t>
            </a:r>
            <a:endParaRPr lang="en-US" altLang="zh-TW" b="1" dirty="0">
              <a:solidFill>
                <a:srgbClr val="0070C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月失業人數，較上月增加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千人或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1.01%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rtl="0"/>
            <a:endParaRPr lang="en-US" altLang="zh-TW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91C1A-0503-4ACF-BEE1-10C8886D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52" y="4194826"/>
            <a:ext cx="6542732" cy="19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109</a:t>
            </a:r>
            <a:r>
              <a:rPr lang="zh-TW" altLang="en-US" dirty="0"/>
              <a:t>年 </a:t>
            </a:r>
            <a:r>
              <a:rPr lang="zh-TW" altLang="en-US" dirty="0">
                <a:solidFill>
                  <a:srgbClr val="FF3300"/>
                </a:solidFill>
                <a:latin typeface="Verdana" panose="020B0604030504040204" pitchFamily="34" charset="0"/>
              </a:rPr>
              <a:t>武漢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肺炎爆發</a:t>
            </a:r>
            <a:r>
              <a:rPr lang="en-US" altLang="zh-TW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		 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altLang="zh-TW" b="1" i="0" dirty="0">
                <a:effectLst/>
                <a:latin typeface="Verdana" panose="020B0604030504040204" pitchFamily="34" charset="0"/>
              </a:rPr>
              <a:t>(2020</a:t>
            </a:r>
            <a:r>
              <a:rPr lang="zh-TW" altLang="en-US" b="1" i="0" dirty="0">
                <a:effectLst/>
                <a:latin typeface="Verdana" panose="020B0604030504040204" pitchFamily="34" charset="0"/>
              </a:rPr>
              <a:t>年</a:t>
            </a:r>
            <a:r>
              <a:rPr lang="en-US" altLang="zh-TW" b="1" i="0" dirty="0">
                <a:effectLst/>
                <a:latin typeface="Verdana" panose="020B0604030504040204" pitchFamily="34" charset="0"/>
              </a:rPr>
              <a:t>)</a:t>
            </a:r>
            <a:endParaRPr lang="zh-tw" dirty="0"/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16273931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407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資料來源</a:t>
            </a:r>
            <a:r>
              <a:rPr lang="en-US" altLang="zh-TW" dirty="0"/>
              <a:t>:</a:t>
            </a:r>
            <a:r>
              <a:rPr lang="zh-TW" altLang="en-US" dirty="0"/>
              <a:t> 中華民國統計網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endParaRPr lang="en-US" altLang="zh-TW" b="1" i="0" dirty="0">
              <a:solidFill>
                <a:srgbClr val="0071C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zh-TW" altLang="en-US" dirty="0"/>
              <a:t>男性就業者從事服務業近</a:t>
            </a:r>
            <a:r>
              <a:rPr lang="en-US" altLang="zh-TW" dirty="0"/>
              <a:t>5</a:t>
            </a:r>
            <a:r>
              <a:rPr lang="zh-TW" altLang="en-US" dirty="0"/>
              <a:t>成</a:t>
            </a:r>
            <a:endParaRPr lang="en-US" altLang="zh-TW" dirty="0"/>
          </a:p>
          <a:p>
            <a:pPr rtl="0"/>
            <a:r>
              <a:rPr lang="zh-TW" altLang="en-US" dirty="0"/>
              <a:t>女性則以從事服務業部門占多數，達 </a:t>
            </a:r>
            <a:r>
              <a:rPr lang="en-US" altLang="zh-TW" dirty="0"/>
              <a:t>72.27%</a:t>
            </a:r>
          </a:p>
          <a:p>
            <a:pPr rtl="0"/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年女性勞動力參與率除</a:t>
            </a:r>
            <a:r>
              <a:rPr lang="en-US" altLang="zh-TW" dirty="0"/>
              <a:t>15</a:t>
            </a:r>
            <a:r>
              <a:rPr lang="zh-TW" altLang="en-US" dirty="0"/>
              <a:t>至</a:t>
            </a:r>
            <a:r>
              <a:rPr lang="en-US" altLang="zh-TW" dirty="0"/>
              <a:t>24</a:t>
            </a:r>
            <a:r>
              <a:rPr lang="zh-TW" altLang="en-US" dirty="0"/>
              <a:t>歲下降外，餘各年齡層均呈上升，惟</a:t>
            </a:r>
            <a:r>
              <a:rPr lang="en-US" altLang="zh-TW" dirty="0"/>
              <a:t>30</a:t>
            </a:r>
            <a:r>
              <a:rPr lang="zh-TW" altLang="en-US" dirty="0"/>
              <a:t>歲以上者仍明顯低於男性</a:t>
            </a:r>
            <a:endParaRPr lang="en-US" altLang="zh-TW" dirty="0"/>
          </a:p>
          <a:p>
            <a:pPr rtl="0"/>
            <a:r>
              <a:rPr lang="zh-TW" altLang="en-US" dirty="0"/>
              <a:t>長期資料觀察，隨産業結構變遷，近 </a:t>
            </a:r>
            <a:r>
              <a:rPr lang="en-US" altLang="zh-TW" dirty="0"/>
              <a:t>20 </a:t>
            </a:r>
            <a:r>
              <a:rPr lang="zh-TW" altLang="en-US" dirty="0"/>
              <a:t>年從事服務業之女性就業人數由 </a:t>
            </a:r>
            <a:r>
              <a:rPr lang="en-US" altLang="zh-TW" dirty="0"/>
              <a:t>88 </a:t>
            </a:r>
            <a:r>
              <a:rPr lang="zh-TW" altLang="en-US" dirty="0"/>
              <a:t>年 </a:t>
            </a:r>
            <a:r>
              <a:rPr lang="en-US" altLang="zh-TW" dirty="0"/>
              <a:t>244 </a:t>
            </a:r>
            <a:r>
              <a:rPr lang="zh-TW" altLang="en-US" dirty="0"/>
              <a:t>萬 人增至 </a:t>
            </a:r>
            <a:r>
              <a:rPr lang="en-US" altLang="zh-TW" dirty="0"/>
              <a:t>108 </a:t>
            </a:r>
            <a:r>
              <a:rPr lang="zh-TW" altLang="en-US" dirty="0"/>
              <a:t>年 </a:t>
            </a:r>
            <a:r>
              <a:rPr lang="en-US" altLang="zh-TW" dirty="0"/>
              <a:t>370 </a:t>
            </a:r>
            <a:r>
              <a:rPr lang="zh-TW" altLang="en-US" dirty="0"/>
              <a:t>萬 ，增加 </a:t>
            </a:r>
            <a:r>
              <a:rPr lang="en-US" altLang="zh-TW" dirty="0"/>
              <a:t>51.66%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4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108 </a:t>
            </a:r>
            <a:r>
              <a:rPr lang="zh-TW" altLang="en-US" dirty="0"/>
              <a:t>年 失業狀況</a:t>
            </a:r>
            <a:endParaRPr 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男性因對原有工作不滿意而失業者 </a:t>
            </a:r>
            <a:br>
              <a:rPr lang="en-US" altLang="zh-TW" dirty="0"/>
            </a:br>
            <a:r>
              <a:rPr lang="en-US" altLang="zh-TW" dirty="0"/>
              <a:t>9 </a:t>
            </a:r>
            <a:r>
              <a:rPr lang="zh-TW" altLang="en-US" dirty="0"/>
              <a:t>萬 </a:t>
            </a:r>
            <a:r>
              <a:rPr lang="en-US" altLang="zh-TW" dirty="0"/>
              <a:t>5 </a:t>
            </a:r>
            <a:r>
              <a:rPr lang="zh-TW" altLang="en-US" dirty="0"/>
              <a:t>千人或占 </a:t>
            </a:r>
            <a:r>
              <a:rPr lang="en-US" altLang="zh-TW" dirty="0"/>
              <a:t>37.30%</a:t>
            </a:r>
          </a:p>
          <a:p>
            <a:pPr rtl="0"/>
            <a:r>
              <a:rPr lang="zh-TW" altLang="en-US" dirty="0"/>
              <a:t>女性因對原有工作不滿意而失業者 </a:t>
            </a:r>
            <a:br>
              <a:rPr lang="en-US" altLang="zh-TW" dirty="0"/>
            </a:br>
            <a:r>
              <a:rPr lang="en-US" altLang="zh-TW" dirty="0"/>
              <a:t>7 </a:t>
            </a:r>
            <a:r>
              <a:rPr lang="zh-TW" altLang="en-US" dirty="0"/>
              <a:t>萬 </a:t>
            </a:r>
            <a:r>
              <a:rPr lang="en-US" altLang="zh-TW" dirty="0"/>
              <a:t>9 </a:t>
            </a:r>
            <a:r>
              <a:rPr lang="zh-TW" altLang="en-US" dirty="0"/>
              <a:t>千人或占 </a:t>
            </a:r>
            <a:r>
              <a:rPr lang="en-US" altLang="zh-TW" dirty="0"/>
              <a:t>41.29%</a:t>
            </a:r>
          </a:p>
          <a:p>
            <a:pPr rtl="0"/>
            <a:r>
              <a:rPr lang="zh-TW" altLang="en-US" dirty="0"/>
              <a:t>初次 尋職失業者 </a:t>
            </a:r>
            <a:r>
              <a:rPr lang="en-US" altLang="zh-TW" dirty="0"/>
              <a:t>5 </a:t>
            </a:r>
            <a:r>
              <a:rPr lang="zh-TW" altLang="en-US" dirty="0"/>
              <a:t>萬人或占 </a:t>
            </a:r>
            <a:r>
              <a:rPr lang="en-US" altLang="zh-TW" dirty="0"/>
              <a:t>26.29%</a:t>
            </a:r>
            <a:r>
              <a:rPr lang="zh-TW" altLang="en-US" dirty="0"/>
              <a:t>次之</a:t>
            </a:r>
          </a:p>
        </p:txBody>
      </p:sp>
      <p:pic>
        <p:nvPicPr>
          <p:cNvPr id="7" name="圖片版面配置區 6" descr="大型城市景觀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451E16-9D21-4DF9-BB93-CD5EF8F8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28303-8001-43E1-B2B3-C102C13EDE3F}" type="datetime1">
              <a:rPr lang="zh-TW" altLang="en-US" smtClean="0"/>
              <a:t>2020/7/6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(108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教育別</a:t>
            </a:r>
            <a:endParaRPr lang="zh-tw" dirty="0">
              <a:solidFill>
                <a:srgbClr val="FF3300"/>
              </a:solidFill>
            </a:endParaRPr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id="{38F07AFC-75EA-4BA5-83B7-D5188C0B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03419"/>
            <a:ext cx="7924800" cy="5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3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zh-TW" altLang="en-US" dirty="0"/>
              <a:t>  </a:t>
            </a:r>
            <a:r>
              <a:rPr lang="en-US" altLang="zh-TW" dirty="0"/>
              <a:t>			</a:t>
            </a:r>
            <a:r>
              <a:rPr lang="zh-TW" altLang="en-US" dirty="0"/>
              <a:t> </a:t>
            </a:r>
            <a:r>
              <a:rPr lang="en-US" altLang="zh-TW" dirty="0"/>
              <a:t>108</a:t>
            </a:r>
            <a:r>
              <a:rPr lang="zh-TW" altLang="en-US" dirty="0"/>
              <a:t>年 失業率</a:t>
            </a:r>
            <a:r>
              <a:rPr lang="en-US" altLang="zh-TW" dirty="0"/>
              <a:t>-</a:t>
            </a:r>
            <a:r>
              <a:rPr lang="zh-TW" altLang="en-US" dirty="0"/>
              <a:t>年齡別 </a:t>
            </a:r>
            <a:r>
              <a:rPr lang="en-US" altLang="zh-TW" dirty="0"/>
              <a:t>(</a:t>
            </a:r>
            <a:r>
              <a:rPr lang="zh-TW" altLang="en-US" dirty="0"/>
              <a:t>相對關係比</a:t>
            </a:r>
            <a:r>
              <a:rPr lang="en-US" altLang="zh-TW" dirty="0"/>
              <a:t>)</a:t>
            </a:r>
            <a:endParaRPr 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26DE79-E4A4-41A7-B966-1AD390E4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78469" y="1588534"/>
            <a:ext cx="8026326" cy="4987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739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</a:t>
            </a:r>
            <a:r>
              <a:rPr lang="zh-TW" altLang="en-US" dirty="0"/>
              <a:t> </a:t>
            </a:r>
            <a:r>
              <a:rPr lang="en-US" altLang="zh-TW" dirty="0"/>
              <a:t>109</a:t>
            </a:r>
            <a:r>
              <a:rPr lang="zh-TW" altLang="en-US" dirty="0"/>
              <a:t>年 失業率</a:t>
            </a:r>
            <a:r>
              <a:rPr lang="en-US" altLang="zh-TW" dirty="0"/>
              <a:t>-</a:t>
            </a:r>
            <a:r>
              <a:rPr lang="zh-TW" altLang="en-US" dirty="0"/>
              <a:t>年齡別 </a:t>
            </a:r>
            <a:r>
              <a:rPr lang="en-US" altLang="zh-TW" dirty="0"/>
              <a:t>(</a:t>
            </a:r>
            <a:r>
              <a:rPr lang="zh-TW" altLang="en-US" dirty="0"/>
              <a:t>相對關係比</a:t>
            </a:r>
            <a:r>
              <a:rPr lang="en-US" altLang="zh-TW" dirty="0"/>
              <a:t>)</a:t>
            </a:r>
            <a:endParaRPr 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26DE79-E4A4-41A7-B966-1AD390E4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8882" y="1629530"/>
            <a:ext cx="7965499" cy="4905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0328059"/>
      </p:ext>
    </p:extLst>
  </p:cSld>
  <p:clrMapOvr>
    <a:masterClrMapping/>
  </p:clrMapOvr>
</p:sld>
</file>

<file path=ppt/theme/theme1.xml><?xml version="1.0" encoding="utf-8"?>
<a:theme xmlns:a="http://schemas.openxmlformats.org/drawingml/2006/main" name="極簡和柔和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2_TF89826194" id="{628C2A4A-9E0E-49B6-9C5A-700D7DEB9123}" vid="{DBBF65FF-EF22-4F3F-BBB8-CF0355D5B34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寬螢幕</PresentationFormat>
  <Paragraphs>91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Microsoft JhengHei UI</vt:lpstr>
      <vt:lpstr>Noto Sans TC</vt:lpstr>
      <vt:lpstr>新細明體</vt:lpstr>
      <vt:lpstr>Arial</vt:lpstr>
      <vt:lpstr>Calibri</vt:lpstr>
      <vt:lpstr>Verdana</vt:lpstr>
      <vt:lpstr>Wingdings</vt:lpstr>
      <vt:lpstr>極簡和柔和</vt:lpstr>
      <vt:lpstr>失業率伴隨身邊</vt:lpstr>
      <vt:lpstr>動機</vt:lpstr>
      <vt:lpstr>資料來源: 中華民國統計網</vt:lpstr>
      <vt:lpstr>109年 武漢肺炎爆發    (2020年)</vt:lpstr>
      <vt:lpstr>資料來源: 中華民國統計網</vt:lpstr>
      <vt:lpstr>108 年 失業狀況</vt:lpstr>
      <vt:lpstr>            (108年) 教育別</vt:lpstr>
      <vt:lpstr>      108年 失業率-年齡別 (相對關係比)</vt:lpstr>
      <vt:lpstr>    109年 失業率-年齡別 (相對關係比)</vt:lpstr>
      <vt:lpstr>    近20年 失業率-年齡別 (相對關係比)</vt:lpstr>
      <vt:lpstr>           近40-20年 失業率-年齡別 (相對關係比)</vt:lpstr>
      <vt:lpstr>        (1980-1990)      　縣市別     　(1990-2000)</vt:lpstr>
      <vt:lpstr>        (2000-2010)      　縣市別    　 (2010-2020)</vt:lpstr>
      <vt:lpstr>91年 網路泡沫化</vt:lpstr>
      <vt:lpstr>97年、98年 國際金融海嘯</vt:lpstr>
      <vt:lpstr>               (近40年)</vt:lpstr>
      <vt:lpstr>總結</vt:lpstr>
      <vt:lpstr>遇到的問題</vt:lpstr>
      <vt:lpstr>解決的問題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2020-07-06T00:07:16Z</dcterms:created>
  <dcterms:modified xsi:type="dcterms:W3CDTF">2020-07-06T12:34:35Z</dcterms:modified>
</cp:coreProperties>
</file>